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80" r:id="rId17"/>
    <p:sldId id="278" r:id="rId18"/>
    <p:sldId id="281" r:id="rId19"/>
    <p:sldId id="282" r:id="rId20"/>
    <p:sldId id="303" r:id="rId21"/>
    <p:sldId id="288" r:id="rId22"/>
    <p:sldId id="289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4" r:id="rId31"/>
    <p:sldId id="296" r:id="rId32"/>
    <p:sldId id="297" r:id="rId33"/>
    <p:sldId id="298" r:id="rId34"/>
    <p:sldId id="299" r:id="rId35"/>
    <p:sldId id="305" r:id="rId36"/>
    <p:sldId id="300" r:id="rId37"/>
    <p:sldId id="301" r:id="rId38"/>
    <p:sldId id="306" r:id="rId39"/>
    <p:sldId id="322" r:id="rId40"/>
    <p:sldId id="323" r:id="rId41"/>
    <p:sldId id="325" r:id="rId42"/>
    <p:sldId id="324" r:id="rId43"/>
    <p:sldId id="302" r:id="rId44"/>
    <p:sldId id="279" r:id="rId45"/>
    <p:sldId id="284" r:id="rId46"/>
    <p:sldId id="307" r:id="rId47"/>
    <p:sldId id="326" r:id="rId48"/>
    <p:sldId id="308" r:id="rId49"/>
    <p:sldId id="309" r:id="rId50"/>
    <p:sldId id="327" r:id="rId51"/>
    <p:sldId id="366" r:id="rId52"/>
    <p:sldId id="328" r:id="rId53"/>
    <p:sldId id="329" r:id="rId54"/>
    <p:sldId id="330" r:id="rId55"/>
    <p:sldId id="331" r:id="rId56"/>
    <p:sldId id="332" r:id="rId57"/>
    <p:sldId id="310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900ABA-7B9C-B24D-B632-A376246BFC41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7449A-A431-C64C-B65B-F153BDF7C6B4}"/>
              </a:ext>
            </a:extLst>
          </p:cNvPr>
          <p:cNvSpPr txBox="1"/>
          <p:nvPr/>
        </p:nvSpPr>
        <p:spPr>
          <a:xfrm>
            <a:off x="749030" y="1930460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725F-19DD-564B-9167-4CD6A8540B1C}"/>
              </a:ext>
            </a:extLst>
          </p:cNvPr>
          <p:cNvSpPr txBox="1"/>
          <p:nvPr/>
        </p:nvSpPr>
        <p:spPr>
          <a:xfrm>
            <a:off x="6669932" y="1930459"/>
            <a:ext cx="4414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host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network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分别表示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short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long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Linux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57B14-3273-0A43-8892-2126EF76EFA0}"/>
              </a:ext>
            </a:extLst>
          </p:cNvPr>
          <p:cNvSpPr txBox="1"/>
          <p:nvPr/>
        </p:nvSpPr>
        <p:spPr>
          <a:xfrm>
            <a:off x="2159989" y="61555"/>
            <a:ext cx="1876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endian_conv.c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7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E13507-B6EE-DE45-BE46-B72DE4D8930F}"/>
              </a:ext>
            </a:extLst>
          </p:cNvPr>
          <p:cNvSpPr txBox="1"/>
          <p:nvPr/>
        </p:nvSpPr>
        <p:spPr>
          <a:xfrm>
            <a:off x="0" y="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如何判断电脑的字节序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6D033-55EA-4F43-B435-54AC1A7BF986}"/>
              </a:ext>
            </a:extLst>
          </p:cNvPr>
          <p:cNvSpPr txBox="1"/>
          <p:nvPr/>
        </p:nvSpPr>
        <p:spPr>
          <a:xfrm>
            <a:off x="1167319" y="1167319"/>
            <a:ext cx="4471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导入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&lt;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arpa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inet.h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&gt;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调用之前的函数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联合体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类型转换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指针地址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5CD52-3522-7742-8F69-3166AACA2A08}"/>
              </a:ext>
            </a:extLst>
          </p:cNvPr>
          <p:cNvSpPr txBox="1"/>
          <p:nvPr/>
        </p:nvSpPr>
        <p:spPr>
          <a:xfrm>
            <a:off x="4056883" y="61555"/>
            <a:ext cx="104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order.c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79C181-DF4F-6D4E-8873-644D81174943}"/>
              </a:ext>
            </a:extLst>
          </p:cNvPr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地址转换函数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F006F1-7044-8548-BDD2-18190D2F7891}"/>
              </a:ext>
            </a:extLst>
          </p:cNvPr>
          <p:cNvSpPr txBox="1"/>
          <p:nvPr/>
        </p:nvSpPr>
        <p:spPr>
          <a:xfrm>
            <a:off x="1158806" y="447551"/>
            <a:ext cx="616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__uint32_t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sz="20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3DD89-F8B2-7E4C-8CB5-0280E1C60E65}"/>
              </a:ext>
            </a:extLst>
          </p:cNvPr>
          <p:cNvSpPr txBox="1"/>
          <p:nvPr/>
        </p:nvSpPr>
        <p:spPr>
          <a:xfrm>
            <a:off x="1575880" y="1322961"/>
            <a:ext cx="9046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 </a:t>
            </a:r>
            <a:r>
              <a:rPr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将「点分十进制」转换为「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整数」，失败返回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INADDR_NONE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不仅自动转换为大端序，还会检测无效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8AC52-444E-CD4D-BB59-25B802F44633}"/>
              </a:ext>
            </a:extLst>
          </p:cNvPr>
          <p:cNvSpPr txBox="1"/>
          <p:nvPr/>
        </p:nvSpPr>
        <p:spPr>
          <a:xfrm>
            <a:off x="1158806" y="3185808"/>
            <a:ext cx="80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inet_aton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5D1A-3EFB-BD4C-9FB0-FF5520AC356D}"/>
              </a:ext>
            </a:extLst>
          </p:cNvPr>
          <p:cNvSpPr txBox="1"/>
          <p:nvPr/>
        </p:nvSpPr>
        <p:spPr>
          <a:xfrm>
            <a:off x="1760706" y="3832697"/>
            <a:ext cx="100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使用频率更高，将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string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中的点分十进制转为大端序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位整数，存储在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in_addr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结构体指向的地址，成功返回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CF8F6C-F98E-2F49-9DA5-6ECC7BE21AD2}"/>
              </a:ext>
            </a:extLst>
          </p:cNvPr>
          <p:cNvSpPr txBox="1"/>
          <p:nvPr/>
        </p:nvSpPr>
        <p:spPr>
          <a:xfrm>
            <a:off x="1158806" y="4981517"/>
            <a:ext cx="616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inet_ntoa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1DF887-4C9E-D349-B95A-158AE9246D4E}"/>
              </a:ext>
            </a:extLst>
          </p:cNvPr>
          <p:cNvSpPr txBox="1"/>
          <p:nvPr/>
        </p:nvSpPr>
        <p:spPr>
          <a:xfrm>
            <a:off x="1877438" y="5544765"/>
            <a:ext cx="1031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与前面两个函数相反，返回值为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char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*，说明在内部申请了地址并保存字符串，需要在外部用变量接收，否则如果再调用一次这个函数，可能会覆盖原来地址保存的字符串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5F8EA6-02B3-4C48-B52A-950E164F623D}"/>
              </a:ext>
            </a:extLst>
          </p:cNvPr>
          <p:cNvSpPr txBox="1"/>
          <p:nvPr/>
        </p:nvSpPr>
        <p:spPr>
          <a:xfrm>
            <a:off x="0" y="1468515"/>
            <a:ext cx="1575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inet_addr.c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FE25AA-4A02-7D40-BF32-0782A19BE7F7}"/>
              </a:ext>
            </a:extLst>
          </p:cNvPr>
          <p:cNvSpPr txBox="1"/>
          <p:nvPr/>
        </p:nvSpPr>
        <p:spPr>
          <a:xfrm>
            <a:off x="-1" y="3832697"/>
            <a:ext cx="157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inet_aton.c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A37BDA-9C7B-884D-8F41-F2F330B2B414}"/>
              </a:ext>
            </a:extLst>
          </p:cNvPr>
          <p:cNvSpPr txBox="1"/>
          <p:nvPr/>
        </p:nvSpPr>
        <p:spPr>
          <a:xfrm>
            <a:off x="-1" y="5899504"/>
            <a:ext cx="1474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inet_ntoa.c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93FCF-1B22-4F46-9106-B00BC44940BA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网络地址初始化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F9C12-798F-A04B-A980-AC8E5B4564A5}"/>
              </a:ext>
            </a:extLst>
          </p:cNvPr>
          <p:cNvSpPr txBox="1"/>
          <p:nvPr/>
        </p:nvSpPr>
        <p:spPr>
          <a:xfrm>
            <a:off x="834146" y="458076"/>
            <a:ext cx="6162472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"211.217.168.13"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E1264-1CF2-4646-B245-6EFE0430DFC7}"/>
              </a:ext>
            </a:extLst>
          </p:cNvPr>
          <p:cNvSpPr txBox="1"/>
          <p:nvPr/>
        </p:nvSpPr>
        <p:spPr>
          <a:xfrm>
            <a:off x="6996618" y="1720385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默认全为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5BF74-1B87-E24A-A509-414A4D16E5B7}"/>
              </a:ext>
            </a:extLst>
          </p:cNvPr>
          <p:cNvSpPr txBox="1"/>
          <p:nvPr/>
        </p:nvSpPr>
        <p:spPr>
          <a:xfrm>
            <a:off x="6996618" y="2616371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6A28B-8EFD-EB4D-ABA5-4B3151C6E6A7}"/>
              </a:ext>
            </a:extLst>
          </p:cNvPr>
          <p:cNvSpPr txBox="1"/>
          <p:nvPr/>
        </p:nvSpPr>
        <p:spPr>
          <a:xfrm>
            <a:off x="85116" y="3599319"/>
            <a:ext cx="979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每次创建服务器端套接字都需要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INADDR_ANY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可以自动获取服务器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E8971-5B4A-EE47-ABE2-DB5AF7246105}"/>
              </a:ext>
            </a:extLst>
          </p:cNvPr>
          <p:cNvSpPr txBox="1"/>
          <p:nvPr/>
        </p:nvSpPr>
        <p:spPr>
          <a:xfrm>
            <a:off x="834146" y="3993967"/>
            <a:ext cx="8766070" cy="253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IN</a:t>
            </a:r>
            <a:r>
              <a:rPr lang="en-US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799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425D9C-6350-CF4C-820A-D2F50E8B7C67}"/>
              </a:ext>
            </a:extLst>
          </p:cNvPr>
          <p:cNvSpPr txBox="1"/>
          <p:nvPr/>
        </p:nvSpPr>
        <p:spPr>
          <a:xfrm>
            <a:off x="1045722" y="795594"/>
            <a:ext cx="8166371" cy="5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9526C-60CB-7249-86E0-352F796152F4}"/>
              </a:ext>
            </a:extLst>
          </p:cNvPr>
          <p:cNvSpPr txBox="1"/>
          <p:nvPr/>
        </p:nvSpPr>
        <p:spPr>
          <a:xfrm>
            <a:off x="0" y="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bind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向套接字分配网络地址</a:t>
            </a:r>
          </a:p>
        </p:txBody>
      </p:sp>
    </p:spTree>
    <p:extLst>
      <p:ext uri="{BB962C8B-B14F-4D97-AF65-F5344CB8AC3E}">
        <p14:creationId xmlns:p14="http://schemas.microsoft.com/office/powerpoint/2010/main" val="128213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第四章</a:t>
            </a:r>
          </a:p>
        </p:txBody>
      </p:sp>
    </p:spTree>
    <p:extLst>
      <p:ext uri="{BB962C8B-B14F-4D97-AF65-F5344CB8AC3E}">
        <p14:creationId xmlns:p14="http://schemas.microsoft.com/office/powerpoint/2010/main" val="1023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客户端调用顺序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42903-96F3-5642-9AF1-5E0C42622E98}"/>
              </a:ext>
            </a:extLst>
          </p:cNvPr>
          <p:cNvSpPr txBox="1"/>
          <p:nvPr/>
        </p:nvSpPr>
        <p:spPr>
          <a:xfrm>
            <a:off x="3451166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86212-B228-E44D-BCEA-FE047E8D2F23}"/>
              </a:ext>
            </a:extLst>
          </p:cNvPr>
          <p:cNvSpPr txBox="1"/>
          <p:nvPr/>
        </p:nvSpPr>
        <p:spPr>
          <a:xfrm>
            <a:off x="3451166" y="20781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分配套接字地址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391A4-3FCC-794A-8855-DD52C804BD04}"/>
              </a:ext>
            </a:extLst>
          </p:cNvPr>
          <p:cNvSpPr txBox="1"/>
          <p:nvPr/>
        </p:nvSpPr>
        <p:spPr>
          <a:xfrm>
            <a:off x="3451166" y="30279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等待连接请求状态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F5EA1-9A0C-E245-89D6-0F26FBB99F03}"/>
              </a:ext>
            </a:extLst>
          </p:cNvPr>
          <p:cNvSpPr txBox="1"/>
          <p:nvPr/>
        </p:nvSpPr>
        <p:spPr>
          <a:xfrm>
            <a:off x="3451166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允许连接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75209-6FC2-DC4D-9FFE-8E634043CF64}"/>
              </a:ext>
            </a:extLst>
          </p:cNvPr>
          <p:cNvSpPr txBox="1"/>
          <p:nvPr/>
        </p:nvSpPr>
        <p:spPr>
          <a:xfrm>
            <a:off x="3451166" y="49274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4B7F-B8C9-9B44-84E9-25E23D81059B}"/>
              </a:ext>
            </a:extLst>
          </p:cNvPr>
          <p:cNvSpPr txBox="1"/>
          <p:nvPr/>
        </p:nvSpPr>
        <p:spPr>
          <a:xfrm>
            <a:off x="3451166" y="5877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919F1-8F92-304A-9EFD-9EB8211ADC86}"/>
              </a:ext>
            </a:extLst>
          </p:cNvPr>
          <p:cNvSpPr txBox="1"/>
          <p:nvPr/>
        </p:nvSpPr>
        <p:spPr>
          <a:xfrm>
            <a:off x="9427193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90498A-D8A8-F747-9058-4CEC7841E591}"/>
              </a:ext>
            </a:extLst>
          </p:cNvPr>
          <p:cNvSpPr txBox="1"/>
          <p:nvPr/>
        </p:nvSpPr>
        <p:spPr>
          <a:xfrm>
            <a:off x="9427193" y="20781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755EC3-AF3D-9942-9F27-D12ABFC39756}"/>
              </a:ext>
            </a:extLst>
          </p:cNvPr>
          <p:cNvSpPr txBox="1"/>
          <p:nvPr/>
        </p:nvSpPr>
        <p:spPr>
          <a:xfrm>
            <a:off x="9427193" y="3027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53479F-DD6C-DF43-A34C-6537A0E135CD}"/>
              </a:ext>
            </a:extLst>
          </p:cNvPr>
          <p:cNvSpPr txBox="1"/>
          <p:nvPr/>
        </p:nvSpPr>
        <p:spPr>
          <a:xfrm>
            <a:off x="9427193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</p:spTree>
    <p:extLst>
      <p:ext uri="{BB962C8B-B14F-4D97-AF65-F5344CB8AC3E}">
        <p14:creationId xmlns:p14="http://schemas.microsoft.com/office/powerpoint/2010/main" val="3985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0257AC-7C8C-3541-9C76-E2B7E7C125A0}"/>
              </a:ext>
            </a:extLst>
          </p:cNvPr>
          <p:cNvSpPr txBox="1"/>
          <p:nvPr/>
        </p:nvSpPr>
        <p:spPr>
          <a:xfrm>
            <a:off x="0" y="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listen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D3ED5-244B-3F43-98C5-28A7DC1C7CBA}"/>
              </a:ext>
            </a:extLst>
          </p:cNvPr>
          <p:cNvSpPr txBox="1"/>
          <p:nvPr/>
        </p:nvSpPr>
        <p:spPr>
          <a:xfrm>
            <a:off x="262647" y="68603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backlog)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F042B8-3644-BF41-910B-9DB8177178F9}"/>
              </a:ext>
            </a:extLst>
          </p:cNvPr>
          <p:cNvSpPr txBox="1"/>
          <p:nvPr/>
        </p:nvSpPr>
        <p:spPr>
          <a:xfrm>
            <a:off x="525294" y="1218190"/>
            <a:ext cx="1123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只有服务器端调用了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函数，客户端才能进入可发出连接请求的状态，即调用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backlog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是连接请求队列长度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服务器端处于等于连接请求状态：客户端请求连接时，受理连接前一直使请求处于等待状态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F9560-33F4-D949-81B9-723E0B149A76}"/>
              </a:ext>
            </a:extLst>
          </p:cNvPr>
          <p:cNvSpPr txBox="1"/>
          <p:nvPr/>
        </p:nvSpPr>
        <p:spPr>
          <a:xfrm>
            <a:off x="262647" y="3733669"/>
            <a:ext cx="97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F4FEE-4094-7F4B-ADC1-2F72C4988223}"/>
              </a:ext>
            </a:extLst>
          </p:cNvPr>
          <p:cNvSpPr txBox="1"/>
          <p:nvPr/>
        </p:nvSpPr>
        <p:spPr>
          <a:xfrm>
            <a:off x="525294" y="4371711"/>
            <a:ext cx="7526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保存客户端地址信息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用于受理连接请求等待队列中待处理的客户端连接请求</a:t>
            </a:r>
          </a:p>
        </p:txBody>
      </p:sp>
    </p:spTree>
    <p:extLst>
      <p:ext uri="{BB962C8B-B14F-4D97-AF65-F5344CB8AC3E}">
        <p14:creationId xmlns:p14="http://schemas.microsoft.com/office/powerpoint/2010/main" val="38435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300112-C380-DA43-AC03-F9BE087CFFA4}"/>
              </a:ext>
            </a:extLst>
          </p:cNvPr>
          <p:cNvSpPr txBox="1"/>
          <p:nvPr/>
        </p:nvSpPr>
        <p:spPr>
          <a:xfrm>
            <a:off x="0" y="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客户端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D8A98-31CD-824D-91A1-9AB2AAC1B700}"/>
              </a:ext>
            </a:extLst>
          </p:cNvPr>
          <p:cNvSpPr txBox="1"/>
          <p:nvPr/>
        </p:nvSpPr>
        <p:spPr>
          <a:xfrm>
            <a:off x="1144553" y="1703136"/>
            <a:ext cx="10615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函数后，客户端就可以使用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函数请求连接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后，出现两种情况会返回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服务器端接受连接请求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函数，而是服务器端把连接请求信息记录到等待队列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发生断网等异常情况而中断连接请求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客户端的套接字地址信息如何得到？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函数时，操作系统会自动分配客户端的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地址和端口号，无需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AD02F-B61A-B947-8618-F5A2EC2B213C}"/>
              </a:ext>
            </a:extLst>
          </p:cNvPr>
          <p:cNvSpPr txBox="1"/>
          <p:nvPr/>
        </p:nvSpPr>
        <p:spPr>
          <a:xfrm>
            <a:off x="824418" y="928512"/>
            <a:ext cx="104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servaddr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90B1B9-9E42-7342-BD07-64E1F0B220EE}"/>
              </a:ext>
            </a:extLst>
          </p:cNvPr>
          <p:cNvSpPr txBox="1"/>
          <p:nvPr/>
        </p:nvSpPr>
        <p:spPr>
          <a:xfrm>
            <a:off x="710117" y="455130"/>
            <a:ext cx="9591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socket(int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domain,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type,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protocol);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1" dirty="0">
              <a:highlight>
                <a:srgbClr val="FFFF00"/>
              </a:highlight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domain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 协议簇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P</a:t>
            </a:r>
            <a:r>
              <a:rPr kumimoji="1" lang="en-US" altLang="zh-CN" sz="2000" dirty="0">
                <a:latin typeface="Optima" panose="02000503060000020004" pitchFamily="2" charset="0"/>
              </a:rPr>
              <a:t>rotocol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F</a:t>
            </a:r>
            <a:r>
              <a:rPr kumimoji="1" lang="en-US" altLang="zh-CN" sz="2000" dirty="0">
                <a:latin typeface="Optima" panose="02000503060000020004" pitchFamily="2" charset="0"/>
              </a:rPr>
              <a:t>amily)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</a:t>
            </a:r>
            <a:r>
              <a:rPr kumimoji="1" lang="en-US" altLang="zh-CN" sz="2000" dirty="0">
                <a:latin typeface="Optima" panose="02000503060000020004" pitchFamily="2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IPv4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PF_INET6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IPv6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type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SOCK_STREAM</a:t>
            </a:r>
            <a:r>
              <a:rPr kumimoji="1" lang="en-US" altLang="zh-CN" sz="2000" dirty="0">
                <a:latin typeface="Optima" panose="02000503060000020004" pitchFamily="2" charset="0"/>
              </a:rPr>
              <a:t>) </a:t>
            </a:r>
            <a:r>
              <a:rPr kumimoji="1" lang="zh-CN" altLang="en-US" sz="2000" dirty="0">
                <a:latin typeface="Optima" panose="02000503060000020004" pitchFamily="2" charset="0"/>
              </a:rPr>
              <a:t>还是</a:t>
            </a:r>
            <a:r>
              <a:rPr kumimoji="1" lang="en-US" altLang="zh-CN" sz="2000" dirty="0">
                <a:latin typeface="Optima" panose="02000503060000020004" pitchFamily="2" charset="0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SOCK_DGRAM</a:t>
            </a:r>
            <a:r>
              <a:rPr kumimoji="1" lang="en-US" altLang="zh-CN" sz="2000" dirty="0">
                <a:latin typeface="Optima" panose="02000503060000020004" pitchFamily="2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protocol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最终决定所采用的协议，一般为 </a:t>
            </a:r>
            <a:r>
              <a:rPr kumimoji="1" lang="en-US" altLang="zh-CN" sz="2000" dirty="0">
                <a:latin typeface="Optima" panose="02000503060000020004" pitchFamily="2" charset="0"/>
              </a:rPr>
              <a:t>0</a:t>
            </a:r>
            <a:endParaRPr kumimoji="1" lang="zh-CN" altLang="en-US" sz="2000" dirty="0">
              <a:latin typeface="Optima" panose="0200050306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BEF818-BA2E-5743-B50C-D6E5BDCFA307}"/>
              </a:ext>
            </a:extLst>
          </p:cNvPr>
          <p:cNvSpPr txBox="1"/>
          <p:nvPr/>
        </p:nvSpPr>
        <p:spPr>
          <a:xfrm>
            <a:off x="978324" y="1074190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4FF5B-8F21-5E4C-B005-C740F1F5F5D9}"/>
              </a:ext>
            </a:extLst>
          </p:cNvPr>
          <p:cNvSpPr txBox="1"/>
          <p:nvPr/>
        </p:nvSpPr>
        <p:spPr>
          <a:xfrm>
            <a:off x="1284051" y="229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C4BA5-0A59-CE40-946B-70571604D736}"/>
              </a:ext>
            </a:extLst>
          </p:cNvPr>
          <p:cNvSpPr txBox="1"/>
          <p:nvPr/>
        </p:nvSpPr>
        <p:spPr>
          <a:xfrm>
            <a:off x="710117" y="3075057"/>
            <a:ext cx="6367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：数据不存在边界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：数据存在边界，接收数据的次数和传输次数相同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CF08F-664F-CE43-8CFA-966659EDE153}"/>
              </a:ext>
            </a:extLst>
          </p:cNvPr>
          <p:cNvSpPr txBox="1"/>
          <p:nvPr/>
        </p:nvSpPr>
        <p:spPr>
          <a:xfrm>
            <a:off x="710117" y="4343560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tcp_client.c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FAC5C4-8100-3346-8F21-71648C8D21A2}"/>
              </a:ext>
            </a:extLst>
          </p:cNvPr>
          <p:cNvSpPr txBox="1"/>
          <p:nvPr/>
        </p:nvSpPr>
        <p:spPr>
          <a:xfrm>
            <a:off x="2281830" y="4469981"/>
            <a:ext cx="8477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证明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传输的数据不存在数据边界，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调用次数不同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server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调用一次，而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client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每次读取一个字节，调用多次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46C85-B6CC-0647-8BF8-14034718B399}"/>
              </a:ext>
            </a:extLst>
          </p:cNvPr>
          <p:cNvSpPr txBox="1"/>
          <p:nvPr/>
        </p:nvSpPr>
        <p:spPr>
          <a:xfrm>
            <a:off x="710117" y="4904177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</a:t>
            </a:r>
            <a:r>
              <a:rPr lang="en-US" altLang="zh-CN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server</a:t>
            </a:r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231457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889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客户端函数调用关系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8A731-54C0-BE4B-A237-24C24D32D7E5}"/>
              </a:ext>
            </a:extLst>
          </p:cNvPr>
          <p:cNvCxnSpPr/>
          <p:nvPr/>
        </p:nvCxnSpPr>
        <p:spPr>
          <a:xfrm flipH="1">
            <a:off x="2694562" y="2324911"/>
            <a:ext cx="4608895" cy="14396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7E474A-9664-1D46-9E10-4274132D39DA}"/>
              </a:ext>
            </a:extLst>
          </p:cNvPr>
          <p:cNvCxnSpPr>
            <a:cxnSpLocks/>
          </p:cNvCxnSpPr>
          <p:nvPr/>
        </p:nvCxnSpPr>
        <p:spPr>
          <a:xfrm flipH="1">
            <a:off x="2850205" y="2592690"/>
            <a:ext cx="4552765" cy="22127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41146-15A5-E649-97B3-35186AC8A17C}"/>
              </a:ext>
            </a:extLst>
          </p:cNvPr>
          <p:cNvSpPr txBox="1"/>
          <p:nvPr/>
        </p:nvSpPr>
        <p:spPr>
          <a:xfrm rot="20544851">
            <a:off x="4282788" y="26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E08F8C-8673-644D-BEF5-68E4AAEA2BC5}"/>
              </a:ext>
            </a:extLst>
          </p:cNvPr>
          <p:cNvSpPr txBox="1"/>
          <p:nvPr/>
        </p:nvSpPr>
        <p:spPr>
          <a:xfrm>
            <a:off x="4739943" y="338524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or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7CB9287-97DA-AE4F-B397-DE63BE90B3B1}"/>
              </a:ext>
            </a:extLst>
          </p:cNvPr>
          <p:cNvCxnSpPr/>
          <p:nvPr/>
        </p:nvCxnSpPr>
        <p:spPr>
          <a:xfrm flipH="1">
            <a:off x="3346315" y="3385249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9E86D5-6D66-F648-9C56-3BEFFE2638CD}"/>
              </a:ext>
            </a:extLst>
          </p:cNvPr>
          <p:cNvSpPr txBox="1"/>
          <p:nvPr/>
        </p:nvSpPr>
        <p:spPr>
          <a:xfrm rot="20006227">
            <a:off x="4647642" y="3919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E6BCCB4-3CA8-6444-99C4-08ADF5CA67A5}"/>
              </a:ext>
            </a:extLst>
          </p:cNvPr>
          <p:cNvCxnSpPr/>
          <p:nvPr/>
        </p:nvCxnSpPr>
        <p:spPr>
          <a:xfrm flipH="1">
            <a:off x="3451084" y="4187353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93A080B-627A-8C40-AAB4-C8BCA6BD4F98}"/>
              </a:ext>
            </a:extLst>
          </p:cNvPr>
          <p:cNvSpPr txBox="1"/>
          <p:nvPr/>
        </p:nvSpPr>
        <p:spPr>
          <a:xfrm rot="20006227">
            <a:off x="4825424" y="466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677D5F-60FA-6644-A634-DEEE900738AD}"/>
              </a:ext>
            </a:extLst>
          </p:cNvPr>
          <p:cNvSpPr txBox="1"/>
          <p:nvPr/>
        </p:nvSpPr>
        <p:spPr>
          <a:xfrm>
            <a:off x="6496063" y="4862995"/>
            <a:ext cx="5369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客户端只能在服务器端调用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函数后，才可以调用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但是客户端调用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函数之前，服务器端可能率先调用了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函数，处于阻塞状态，直到客户端调用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19091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144994-1EAF-4444-BCFD-903C31B6A060}"/>
              </a:ext>
            </a:extLst>
          </p:cNvPr>
          <p:cNvSpPr txBox="1"/>
          <p:nvPr/>
        </p:nvSpPr>
        <p:spPr>
          <a:xfrm>
            <a:off x="1162455" y="1258059"/>
            <a:ext cx="78453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服务端调用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listen 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函数后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许多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客户端发起了连接请求，此时，就需要创建连接请求等待队列。以便于在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函数处理完</a:t>
            </a: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当前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的请求之后，按照正确的顺序处理后面正在排队的其他请求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函数受理连接请求等待队列中待处理的客户端连接请求</a:t>
            </a:r>
            <a:endParaRPr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AE6C8-5694-064B-904C-AABA36A3001B}"/>
              </a:ext>
            </a:extLst>
          </p:cNvPr>
          <p:cNvSpPr txBox="1"/>
          <p:nvPr/>
        </p:nvSpPr>
        <p:spPr>
          <a:xfrm>
            <a:off x="0" y="0"/>
            <a:ext cx="110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什么时候创建连接请求等待队列？有何作用？与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53687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7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00709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33D71-3F02-174D-AD7E-C75A2BE9FB8F}"/>
              </a:ext>
            </a:extLst>
          </p:cNvPr>
          <p:cNvSpPr txBox="1"/>
          <p:nvPr/>
        </p:nvSpPr>
        <p:spPr>
          <a:xfrm>
            <a:off x="0" y="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实现运算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554B9-5C26-CB4C-A577-B8FB094A285E}"/>
              </a:ext>
            </a:extLst>
          </p:cNvPr>
          <p:cNvSpPr txBox="1"/>
          <p:nvPr/>
        </p:nvSpPr>
        <p:spPr>
          <a:xfrm>
            <a:off x="1585609" y="133268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将操作数的数目、操作数、操作符都存入字符数组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DB290-0A9C-AB4B-91E0-68FA28AA14AB}"/>
              </a:ext>
            </a:extLst>
          </p:cNvPr>
          <p:cNvSpPr txBox="1"/>
          <p:nvPr/>
        </p:nvSpPr>
        <p:spPr>
          <a:xfrm>
            <a:off x="2121079" y="61555"/>
            <a:ext cx="322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op_client.c</a:t>
            </a:r>
            <a:r>
              <a:rPr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      </a:t>
            </a:r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op_server.c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81DE7-07D1-9044-9EB6-A1AF52B8DF39}"/>
              </a:ext>
            </a:extLst>
          </p:cNvPr>
          <p:cNvSpPr txBox="1"/>
          <p:nvPr/>
        </p:nvSpPr>
        <p:spPr>
          <a:xfrm>
            <a:off x="0" y="0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缓存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EB92D-860A-E141-BC99-8460F37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49" y="150545"/>
            <a:ext cx="7616851" cy="2617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A4B66-933E-484D-9B6E-1FC9D2DBA192}"/>
              </a:ext>
            </a:extLst>
          </p:cNvPr>
          <p:cNvSpPr txBox="1"/>
          <p:nvPr/>
        </p:nvSpPr>
        <p:spPr>
          <a:xfrm>
            <a:off x="1500731" y="3089408"/>
            <a:ext cx="9394247" cy="125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函数调用瞬间，数据将移至输出缓冲，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并不是在完成向对方主机的数据传输时返回，而是在数据移到输出缓存是返回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函数调用瞬间，从输入缓存读取数据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FB256-DBF1-0F49-832D-154E90B02EB2}"/>
              </a:ext>
            </a:extLst>
          </p:cNvPr>
          <p:cNvSpPr txBox="1"/>
          <p:nvPr/>
        </p:nvSpPr>
        <p:spPr>
          <a:xfrm>
            <a:off x="476655" y="277724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read</a:t>
            </a:r>
            <a:endParaRPr kumimoji="1" lang="zh-CN" altLang="en-US" sz="2000" b="1" u="sng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4D0A1-A656-5F4F-9C48-A9867327CAE6}"/>
              </a:ext>
            </a:extLst>
          </p:cNvPr>
          <p:cNvSpPr txBox="1"/>
          <p:nvPr/>
        </p:nvSpPr>
        <p:spPr>
          <a:xfrm>
            <a:off x="476655" y="43725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缓存特性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96C4-2A36-4A4B-BAEB-61E811EED9C3}"/>
              </a:ext>
            </a:extLst>
          </p:cNvPr>
          <p:cNvSpPr txBox="1"/>
          <p:nvPr/>
        </p:nvSpPr>
        <p:spPr>
          <a:xfrm>
            <a:off x="1500732" y="4869430"/>
            <a:ext cx="9193542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缓存在每个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套接字中单独存在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缓存在创建套接字时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自动生成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关闭套接字，也会继续传递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输出缓存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的遗留数据（从输出缓存转到输入缓存）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关闭套接字将丢失输入缓存中的数据</a:t>
            </a:r>
          </a:p>
        </p:txBody>
      </p:sp>
    </p:spTree>
    <p:extLst>
      <p:ext uri="{BB962C8B-B14F-4D97-AF65-F5344CB8AC3E}">
        <p14:creationId xmlns:p14="http://schemas.microsoft.com/office/powerpoint/2010/main" val="336984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27C62-C6C1-F445-8F0E-7E6A30B01E0D}"/>
              </a:ext>
            </a:extLst>
          </p:cNvPr>
          <p:cNvSpPr txBox="1"/>
          <p:nvPr/>
        </p:nvSpPr>
        <p:spPr>
          <a:xfrm>
            <a:off x="0" y="0"/>
            <a:ext cx="686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：与对方套接字建立连接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CBCBA-E52F-6248-905E-87C09B2C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" y="1009650"/>
            <a:ext cx="3797300" cy="483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40879-6FA4-3241-B774-978449B8370B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三次握手</a:t>
            </a:r>
          </a:p>
        </p:txBody>
      </p:sp>
    </p:spTree>
    <p:extLst>
      <p:ext uri="{BB962C8B-B14F-4D97-AF65-F5344CB8AC3E}">
        <p14:creationId xmlns:p14="http://schemas.microsoft.com/office/powerpoint/2010/main" val="282200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84E45-1C91-FD41-9871-0D87E0294AC7}"/>
              </a:ext>
            </a:extLst>
          </p:cNvPr>
          <p:cNvSpPr txBox="1"/>
          <p:nvPr/>
        </p:nvSpPr>
        <p:spPr>
          <a:xfrm>
            <a:off x="0" y="0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：与对方主机交换数据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1680-9979-1E4D-9C6B-B693B2C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" y="1014378"/>
            <a:ext cx="4127500" cy="467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ADB756-D5B6-D54D-94A1-2D81850A07B2}"/>
              </a:ext>
            </a:extLst>
          </p:cNvPr>
          <p:cNvSpPr txBox="1"/>
          <p:nvPr/>
        </p:nvSpPr>
        <p:spPr>
          <a:xfrm>
            <a:off x="6096000" y="14007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传递的字节数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0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E21825-BAB8-4149-AC77-01DA63C69DDB}"/>
              </a:ext>
            </a:extLst>
          </p:cNvPr>
          <p:cNvSpPr txBox="1"/>
          <p:nvPr/>
        </p:nvSpPr>
        <p:spPr>
          <a:xfrm>
            <a:off x="0" y="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3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：断开套接字连接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B06D5-9B95-6B44-8F51-BB405282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06" y="965875"/>
            <a:ext cx="4124380" cy="4899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E16BE-DFAD-8A46-9668-F3A0642B214F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四次挥手</a:t>
            </a:r>
          </a:p>
        </p:txBody>
      </p:sp>
    </p:spTree>
    <p:extLst>
      <p:ext uri="{BB962C8B-B14F-4D97-AF65-F5344CB8AC3E}">
        <p14:creationId xmlns:p14="http://schemas.microsoft.com/office/powerpoint/2010/main" val="322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D44C3-DCAA-E442-90C0-9AE4126391E5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习题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5CBB3-020B-4F4B-9FC8-DEC06D686FAA}"/>
              </a:ext>
            </a:extLst>
          </p:cNvPr>
          <p:cNvSpPr txBox="1"/>
          <p:nvPr/>
        </p:nvSpPr>
        <p:spPr>
          <a:xfrm>
            <a:off x="1264596" y="1011677"/>
            <a:ext cx="99132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 面向连接的</a:t>
            </a:r>
            <a:r>
              <a:rPr kumimoji="1" lang="en-US" altLang="zh-CN" dirty="0"/>
              <a:t> TCP </a:t>
            </a:r>
            <a:r>
              <a:rPr kumimoji="1" lang="zh-CN" altLang="en-US" dirty="0"/>
              <a:t>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数据不会丢失；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按序传输数据；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传输出具不存在数据边界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</a:t>
            </a:r>
            <a:r>
              <a:rPr kumimoji="1" lang="zh-CN" altLang="en-US" dirty="0"/>
              <a:t> 面相消息的 </a:t>
            </a:r>
            <a:r>
              <a:rPr kumimoji="1" lang="en-US" altLang="zh-CN" dirty="0"/>
              <a:t>UDP</a:t>
            </a:r>
            <a:r>
              <a:rPr kumimoji="1" lang="zh-CN" altLang="en-US" dirty="0"/>
              <a:t> 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传输数据可能丢失；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有数据边界；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传递快速；</a:t>
            </a:r>
            <a:r>
              <a:rPr kumimoji="1" lang="en-US" altLang="zh-CN" dirty="0"/>
              <a:t>④</a:t>
            </a:r>
            <a:r>
              <a:rPr kumimoji="1" lang="zh-CN" altLang="en-US" dirty="0"/>
              <a:t> 限制每次传递数据大小；</a:t>
            </a:r>
            <a:r>
              <a:rPr kumimoji="1" lang="en-US" altLang="zh-CN" dirty="0"/>
              <a:t>⑤</a:t>
            </a:r>
            <a:r>
              <a:rPr kumimoji="1" lang="zh-CN" altLang="en-US" dirty="0"/>
              <a:t> 不存在连接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UDP;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(6)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2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11928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2F9F6-F15E-7C4A-8689-7083A470FEC3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比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CF4FC-F3A7-BF4F-B770-51448C340B03}"/>
              </a:ext>
            </a:extLst>
          </p:cNvPr>
          <p:cNvSpPr txBox="1"/>
          <p:nvPr/>
        </p:nvSpPr>
        <p:spPr>
          <a:xfrm>
            <a:off x="1410511" y="972766"/>
            <a:ext cx="5602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收发数据前后进行的连接设置以及清除过程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收发数据过程中为保证可靠性而添加的流控制</a:t>
            </a:r>
          </a:p>
        </p:txBody>
      </p:sp>
    </p:spTree>
    <p:extLst>
      <p:ext uri="{BB962C8B-B14F-4D97-AF65-F5344CB8AC3E}">
        <p14:creationId xmlns:p14="http://schemas.microsoft.com/office/powerpoint/2010/main" val="23779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87B92-A731-1F46-8EE6-AFACA7ECE0C2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9C702-1CF9-1E4E-8A38-8435039BFE8B}"/>
              </a:ext>
            </a:extLst>
          </p:cNvPr>
          <p:cNvSpPr txBox="1"/>
          <p:nvPr/>
        </p:nvSpPr>
        <p:spPr>
          <a:xfrm>
            <a:off x="1994170" y="1167319"/>
            <a:ext cx="4116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无连接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 只需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个套接字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2AF9A-EBA2-C948-AAFB-E04A20D639CF}"/>
              </a:ext>
            </a:extLst>
          </p:cNvPr>
          <p:cNvSpPr txBox="1"/>
          <p:nvPr/>
        </p:nvSpPr>
        <p:spPr>
          <a:xfrm>
            <a:off x="1167319" y="68093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FA786-197D-1D44-A494-F2090827B0AD}"/>
              </a:ext>
            </a:extLst>
          </p:cNvPr>
          <p:cNvSpPr txBox="1"/>
          <p:nvPr/>
        </p:nvSpPr>
        <p:spPr>
          <a:xfrm>
            <a:off x="1167319" y="278912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客户端套接字的地址分配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20D83-FCAE-CA41-91D7-A221659EBA74}"/>
              </a:ext>
            </a:extLst>
          </p:cNvPr>
          <p:cNvSpPr txBox="1"/>
          <p:nvPr/>
        </p:nvSpPr>
        <p:spPr>
          <a:xfrm>
            <a:off x="1994170" y="3331647"/>
            <a:ext cx="717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会重复下面三步骤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向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套接字注册目标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删除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套接字中注册的目标地址信息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9BDBE7-F32E-9542-897E-77B6790869A1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864C-18F4-5E40-A479-1F227556E975}"/>
              </a:ext>
            </a:extLst>
          </p:cNvPr>
          <p:cNvSpPr txBox="1"/>
          <p:nvPr/>
        </p:nvSpPr>
        <p:spPr>
          <a:xfrm>
            <a:off x="1994170" y="1167319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输入函数和输出函数调用次数完全一致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数据报，一个数据报就是完整的数据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EA8E7C-BB3C-2144-80AB-7D6854333F49}"/>
              </a:ext>
            </a:extLst>
          </p:cNvPr>
          <p:cNvSpPr txBox="1"/>
          <p:nvPr/>
        </p:nvSpPr>
        <p:spPr>
          <a:xfrm>
            <a:off x="942887" y="2798855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已连接和未连接的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套接字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6DB35-0EC0-F149-AAE8-9219425C5A0A}"/>
              </a:ext>
            </a:extLst>
          </p:cNvPr>
          <p:cNvSpPr txBox="1"/>
          <p:nvPr/>
        </p:nvSpPr>
        <p:spPr>
          <a:xfrm>
            <a:off x="942887" y="63341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存在数据边界的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endParaRPr kumimoji="1" lang="zh-CN" altLang="en-US" sz="24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4BBCA-4DC5-BD4E-BAB7-095FAA7840DE}"/>
              </a:ext>
            </a:extLst>
          </p:cNvPr>
          <p:cNvSpPr txBox="1"/>
          <p:nvPr/>
        </p:nvSpPr>
        <p:spPr>
          <a:xfrm>
            <a:off x="1994169" y="3368561"/>
            <a:ext cx="829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如果发送数据到同一个目的地，那么每次传输都会调用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，重复三步，这种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套接字属于未连接套接字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已连接套接字就只会注册目标地址信息一次，需要使用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connect(sock,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(struct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13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1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5266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DB395-187F-024E-9D74-81A6CC6A57A0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半关闭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013A6-1DBB-C242-A46E-55A7FE09466B}"/>
              </a:ext>
            </a:extLst>
          </p:cNvPr>
          <p:cNvSpPr txBox="1"/>
          <p:nvPr/>
        </p:nvSpPr>
        <p:spPr>
          <a:xfrm>
            <a:off x="1261884" y="924127"/>
            <a:ext cx="88072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函数会关闭输入流和输出流，而缓存中可能还有数据，就会造成丢失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half-close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只关闭一部分流，即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只关闭一个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shutdown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howto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sz="2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要断开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的套接字文件描述符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b="0" dirty="0" err="1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howto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断开方式</a:t>
            </a: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SHUT_WR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SHUT_RDWR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：等价于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close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0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344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第八章</a:t>
            </a:r>
          </a:p>
        </p:txBody>
      </p:sp>
    </p:spTree>
    <p:extLst>
      <p:ext uri="{BB962C8B-B14F-4D97-AF65-F5344CB8AC3E}">
        <p14:creationId xmlns:p14="http://schemas.microsoft.com/office/powerpoint/2010/main" val="228618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258AE1-7A12-B14F-AAC6-1CAF3C99DF27}"/>
              </a:ext>
            </a:extLst>
          </p:cNvPr>
          <p:cNvSpPr txBox="1"/>
          <p:nvPr/>
        </p:nvSpPr>
        <p:spPr>
          <a:xfrm>
            <a:off x="0" y="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DNS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A4136-8230-0147-AC65-EADFC5D4F5A7}"/>
              </a:ext>
            </a:extLst>
          </p:cNvPr>
          <p:cNvSpPr txBox="1"/>
          <p:nvPr/>
        </p:nvSpPr>
        <p:spPr>
          <a:xfrm>
            <a:off x="437744" y="64202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DNS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是对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地址和域名进行相互转换的系统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0BA73-FB33-3A43-9BFB-AB7B82483C02}"/>
              </a:ext>
            </a:extLst>
          </p:cNvPr>
          <p:cNvSpPr txBox="1"/>
          <p:nvPr/>
        </p:nvSpPr>
        <p:spPr>
          <a:xfrm>
            <a:off x="437744" y="1381487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252AB-75E5-7448-9B86-7EB851B1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19" y="1780080"/>
            <a:ext cx="4801112" cy="4221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0B916-791A-A845-8B2D-84FC9D58E0F4}"/>
              </a:ext>
            </a:extLst>
          </p:cNvPr>
          <p:cNvSpPr txBox="1"/>
          <p:nvPr/>
        </p:nvSpPr>
        <p:spPr>
          <a:xfrm>
            <a:off x="963038" y="1897054"/>
            <a:ext cx="48910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输入域名，返回包含域名信息的结构体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h_name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h_aliases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h_addrtype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h_length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h_addr_list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};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9E564-0DD5-4C41-83E9-C48F588E47E5}"/>
              </a:ext>
            </a:extLst>
          </p:cNvPr>
          <p:cNvSpPr txBox="1"/>
          <p:nvPr/>
        </p:nvSpPr>
        <p:spPr>
          <a:xfrm>
            <a:off x="523212" y="5077920"/>
            <a:ext cx="616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ED924-6C55-6F42-A9D6-B680A561733B}"/>
              </a:ext>
            </a:extLst>
          </p:cNvPr>
          <p:cNvSpPr txBox="1"/>
          <p:nvPr/>
        </p:nvSpPr>
        <p:spPr>
          <a:xfrm>
            <a:off x="963037" y="5934192"/>
            <a:ext cx="52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地址，返回包含域名信息的结构体</a:t>
            </a:r>
          </a:p>
        </p:txBody>
      </p:sp>
    </p:spTree>
    <p:extLst>
      <p:ext uri="{BB962C8B-B14F-4D97-AF65-F5344CB8AC3E}">
        <p14:creationId xmlns:p14="http://schemas.microsoft.com/office/powerpoint/2010/main" val="48471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1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7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第九章</a:t>
            </a:r>
          </a:p>
        </p:txBody>
      </p:sp>
    </p:spTree>
    <p:extLst>
      <p:ext uri="{BB962C8B-B14F-4D97-AF65-F5344CB8AC3E}">
        <p14:creationId xmlns:p14="http://schemas.microsoft.com/office/powerpoint/2010/main" val="308586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E3241-A077-1D44-BD9B-E45D161C6EF0}"/>
              </a:ext>
            </a:extLst>
          </p:cNvPr>
          <p:cNvSpPr txBox="1"/>
          <p:nvPr/>
        </p:nvSpPr>
        <p:spPr>
          <a:xfrm>
            <a:off x="0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读取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设置 套接字选项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0D141-011C-6345-B0D3-BCECE739D429}"/>
              </a:ext>
            </a:extLst>
          </p:cNvPr>
          <p:cNvSpPr txBox="1"/>
          <p:nvPr/>
        </p:nvSpPr>
        <p:spPr>
          <a:xfrm>
            <a:off x="876299" y="3811090"/>
            <a:ext cx="8170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01D18-E883-AD43-AF9B-5092462F52DC}"/>
              </a:ext>
            </a:extLst>
          </p:cNvPr>
          <p:cNvSpPr txBox="1"/>
          <p:nvPr/>
        </p:nvSpPr>
        <p:spPr>
          <a:xfrm>
            <a:off x="876299" y="785787"/>
            <a:ext cx="7615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1C3E3-07E6-7C4B-B3F4-3FD83F7B5684}"/>
              </a:ext>
            </a:extLst>
          </p:cNvPr>
          <p:cNvSpPr txBox="1"/>
          <p:nvPr/>
        </p:nvSpPr>
        <p:spPr>
          <a:xfrm>
            <a:off x="1498060" y="1614791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，注意这里需要传递地址，而下面的不需要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5B3FAD-A552-CC49-A741-CA3ECC54CE51}"/>
              </a:ext>
            </a:extLst>
          </p:cNvPr>
          <p:cNvSpPr txBox="1"/>
          <p:nvPr/>
        </p:nvSpPr>
        <p:spPr>
          <a:xfrm>
            <a:off x="1498060" y="4745425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，注意这里不需要传递地址，而上面的需要</a:t>
            </a:r>
          </a:p>
        </p:txBody>
      </p:sp>
    </p:spTree>
    <p:extLst>
      <p:ext uri="{BB962C8B-B14F-4D97-AF65-F5344CB8AC3E}">
        <p14:creationId xmlns:p14="http://schemas.microsoft.com/office/powerpoint/2010/main" val="402505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715A6C-AA2E-4F4D-A7D3-3BF6E64BB70D}"/>
              </a:ext>
            </a:extLst>
          </p:cNvPr>
          <p:cNvSpPr txBox="1"/>
          <p:nvPr/>
        </p:nvSpPr>
        <p:spPr>
          <a:xfrm>
            <a:off x="0" y="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发送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136E-FB33-A647-861C-06E89A6E0D3A}"/>
              </a:ext>
            </a:extLst>
          </p:cNvPr>
          <p:cNvSpPr txBox="1"/>
          <p:nvPr/>
        </p:nvSpPr>
        <p:spPr>
          <a:xfrm>
            <a:off x="972766" y="1371600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输入特定命令，如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C75AD-2039-B64E-972B-51F58CF686E7}"/>
              </a:ext>
            </a:extLst>
          </p:cNvPr>
          <p:cNvSpPr txBox="1"/>
          <p:nvPr/>
        </p:nvSpPr>
        <p:spPr>
          <a:xfrm>
            <a:off x="972766" y="28177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2ACC2-7D53-7043-831E-08C8C3B111D5}"/>
              </a:ext>
            </a:extLst>
          </p:cNvPr>
          <p:cNvSpPr txBox="1"/>
          <p:nvPr/>
        </p:nvSpPr>
        <p:spPr>
          <a:xfrm>
            <a:off x="972765" y="3881177"/>
            <a:ext cx="943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</a:t>
            </a:r>
            <a:r>
              <a:rPr kumimoji="1" lang="zh-CN" altLang="en-US" sz="24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问题</a:t>
            </a:r>
            <a:endParaRPr kumimoji="1" lang="en-US" altLang="zh-CN" sz="24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如果服务器端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ctrl+c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断开，以同一端口号运行服务器，会产生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，过几分钟又可以用了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4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4199-156B-9A46-81E1-543D176033D3}"/>
              </a:ext>
            </a:extLst>
          </p:cNvPr>
          <p:cNvSpPr txBox="1"/>
          <p:nvPr/>
        </p:nvSpPr>
        <p:spPr>
          <a:xfrm>
            <a:off x="0" y="0"/>
            <a:ext cx="170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CF351-39FD-6D44-A21F-2C895FA5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" y="1108953"/>
            <a:ext cx="3966392" cy="4484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492E47-CD60-FD43-9FB5-54514E19F446}"/>
              </a:ext>
            </a:extLst>
          </p:cNvPr>
          <p:cNvSpPr txBox="1"/>
          <p:nvPr/>
        </p:nvSpPr>
        <p:spPr>
          <a:xfrm>
            <a:off x="4990289" y="1015454"/>
            <a:ext cx="5194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产生上一页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PPT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的原因就是先发送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的一方会进入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状态，假设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是服务器，那么在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状态，相应的端口正在使用，所以会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，客户端也会进入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状态，但是客户端每次运行程序都会动态分配端口号，所以不影响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353AB-A6F0-AC4A-8690-A516168944D1}"/>
              </a:ext>
            </a:extLst>
          </p:cNvPr>
          <p:cNvSpPr txBox="1"/>
          <p:nvPr/>
        </p:nvSpPr>
        <p:spPr>
          <a:xfrm>
            <a:off x="4990289" y="3678805"/>
            <a:ext cx="55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是避免最后一个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丢失重传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7FBF9-EEF4-8342-8325-57301B1D8D06}"/>
              </a:ext>
            </a:extLst>
          </p:cNvPr>
          <p:cNvSpPr txBox="1"/>
          <p:nvPr/>
        </p:nvSpPr>
        <p:spPr>
          <a:xfrm>
            <a:off x="4485667" y="4337975"/>
            <a:ext cx="77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如何将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状态下的套接字端口号重新分配给新的套接字？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A4AE9-DD14-DE40-8C56-41300102C886}"/>
              </a:ext>
            </a:extLst>
          </p:cNvPr>
          <p:cNvSpPr txBox="1"/>
          <p:nvPr/>
        </p:nvSpPr>
        <p:spPr>
          <a:xfrm>
            <a:off x="4485667" y="413825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bind()</a:t>
            </a:r>
            <a:r>
              <a:rPr kumimoji="1"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C89C82-F0AF-5448-BB07-05E3A7F8BF49}"/>
              </a:ext>
            </a:extLst>
          </p:cNvPr>
          <p:cNvSpPr txBox="1"/>
          <p:nvPr/>
        </p:nvSpPr>
        <p:spPr>
          <a:xfrm>
            <a:off x="4485667" y="3045314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89EAA-C4A1-6848-8C66-32444ECF3AF7}"/>
              </a:ext>
            </a:extLst>
          </p:cNvPr>
          <p:cNvSpPr txBox="1"/>
          <p:nvPr/>
        </p:nvSpPr>
        <p:spPr>
          <a:xfrm>
            <a:off x="4990288" y="4997145"/>
            <a:ext cx="6727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TRUE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SOL_SOCKET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SO_REUSEADDR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	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93B2E-C5C0-5E49-B1B3-19E786F7BD6C}"/>
              </a:ext>
            </a:extLst>
          </p:cNvPr>
          <p:cNvSpPr txBox="1"/>
          <p:nvPr/>
        </p:nvSpPr>
        <p:spPr>
          <a:xfrm>
            <a:off x="4990288" y="6564256"/>
            <a:ext cx="5593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SO_REUSEADDR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默认为 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，即无法重用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的端口号</a:t>
            </a:r>
            <a:endParaRPr lang="zh-CN" altLang="en-US" sz="1600" b="1" dirty="0">
              <a:highlight>
                <a:srgbClr val="C0C0C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51A47-41C9-914B-B486-F3190A7837A8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886C-6C33-E049-B33A-9880EB5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20" y="50220"/>
            <a:ext cx="6056905" cy="368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DF9B8-26A0-3949-AFF2-22787D49A016}"/>
              </a:ext>
            </a:extLst>
          </p:cNvPr>
          <p:cNvSpPr txBox="1"/>
          <p:nvPr/>
        </p:nvSpPr>
        <p:spPr>
          <a:xfrm>
            <a:off x="166990" y="3429000"/>
            <a:ext cx="1185801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查看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算法的开启状态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get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endParaRPr kumimoji="1"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opt_val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算法，为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则禁止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set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sizeof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，则禁止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78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第十章</a:t>
            </a:r>
          </a:p>
        </p:txBody>
      </p:sp>
    </p:spTree>
    <p:extLst>
      <p:ext uri="{BB962C8B-B14F-4D97-AF65-F5344CB8AC3E}">
        <p14:creationId xmlns:p14="http://schemas.microsoft.com/office/powerpoint/2010/main" val="180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0D34D-9277-794D-9000-4085CD6ED5EA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并发服务器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0929A-DF9E-684B-8B5A-75E4696509E0}"/>
              </a:ext>
            </a:extLst>
          </p:cNvPr>
          <p:cNvSpPr txBox="1"/>
          <p:nvPr/>
        </p:nvSpPr>
        <p:spPr>
          <a:xfrm>
            <a:off x="990014" y="1225685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多进程服务器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多线程服务器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多路复用服务器</a:t>
            </a:r>
          </a:p>
        </p:txBody>
      </p:sp>
    </p:spTree>
    <p:extLst>
      <p:ext uri="{BB962C8B-B14F-4D97-AF65-F5344CB8AC3E}">
        <p14:creationId xmlns:p14="http://schemas.microsoft.com/office/powerpoint/2010/main" val="8755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进程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CA7CCC-EC40-2648-88ED-89032D11B748}"/>
              </a:ext>
            </a:extLst>
          </p:cNvPr>
          <p:cNvSpPr txBox="1"/>
          <p:nvPr/>
        </p:nvSpPr>
        <p:spPr>
          <a:xfrm>
            <a:off x="707912" y="656618"/>
            <a:ext cx="91630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进程：占用内存空间的正在运行的程序</a:t>
            </a:r>
            <a:endParaRPr kumimoji="1" lang="en-US" altLang="zh-CN" dirty="0"/>
          </a:p>
          <a:p>
            <a:r>
              <a:rPr kumimoji="1" lang="en-US" altLang="zh-CN" dirty="0"/>
              <a:t>CPU </a:t>
            </a:r>
            <a:r>
              <a:rPr kumimoji="1" lang="zh-CN" altLang="en-US" dirty="0"/>
              <a:t>核的个数与可同时运行的进程数相同，如果进程数超过核数，则进程会分时使用</a:t>
            </a:r>
            <a:r>
              <a:rPr kumimoji="1" lang="en-US" altLang="zh-CN" dirty="0"/>
              <a:t> CPU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所有进程都会从操作系统分配</a:t>
            </a:r>
            <a:r>
              <a:rPr kumimoji="1" lang="en-US" altLang="zh-CN" dirty="0"/>
              <a:t> ID</a:t>
            </a:r>
            <a:r>
              <a:rPr kumimoji="1" lang="zh-CN" altLang="en-US" dirty="0"/>
              <a:t>，值大于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，操作系统启动后的首个进程分配进程</a:t>
            </a:r>
            <a:r>
              <a:rPr kumimoji="1" lang="en-US" altLang="zh-CN" dirty="0"/>
              <a:t> ID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1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au</a:t>
            </a:r>
            <a:r>
              <a:rPr kumimoji="1" lang="zh-CN" altLang="en-US" dirty="0"/>
              <a:t> 命令可以查看进程的 </a:t>
            </a:r>
            <a:r>
              <a:rPr kumimoji="1" lang="en-US" altLang="zh-CN" dirty="0"/>
              <a:t>PID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3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134192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4017524" y="2626627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创建子进程，</a:t>
            </a:r>
            <a:r>
              <a:rPr kumimoji="1" lang="en-US" altLang="zh-CN" dirty="0" err="1"/>
              <a:t>pid</a:t>
            </a:r>
            <a:r>
              <a:rPr kumimoji="1" lang="en-US" altLang="zh-CN" dirty="0"/>
              <a:t>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 flipV="1">
            <a:off x="1614792" y="3423977"/>
            <a:ext cx="4562272" cy="4380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503907" y="4075889"/>
            <a:ext cx="1750978" cy="106031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子进程会执行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517A8-B44A-AD4B-B926-9F6745B3E755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79744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fork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CD41D-E57E-9847-9237-EE66AA7C3E5E}"/>
              </a:ext>
            </a:extLst>
          </p:cNvPr>
          <p:cNvSpPr txBox="1"/>
          <p:nvPr/>
        </p:nvSpPr>
        <p:spPr>
          <a:xfrm>
            <a:off x="502087" y="646494"/>
            <a:ext cx="4313104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unistd.h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fork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"Child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endParaRPr lang="en" altLang="zh-CN" sz="11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sz="11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"Parent Proc: [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1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" altLang="zh-CN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lval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1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11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9C0F69E-5B6F-C14D-818E-781B73E0D315}"/>
              </a:ext>
            </a:extLst>
          </p:cNvPr>
          <p:cNvCxnSpPr/>
          <p:nvPr/>
        </p:nvCxnSpPr>
        <p:spPr>
          <a:xfrm flipH="1">
            <a:off x="2062264" y="2801565"/>
            <a:ext cx="1955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339210-BCDF-7C42-8EB3-28BEC124E47A}"/>
              </a:ext>
            </a:extLst>
          </p:cNvPr>
          <p:cNvSpPr txBox="1"/>
          <p:nvPr/>
        </p:nvSpPr>
        <p:spPr>
          <a:xfrm>
            <a:off x="4017524" y="2626627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创建子进程，</a:t>
            </a:r>
            <a:r>
              <a:rPr kumimoji="1" lang="en-US" altLang="zh-CN" dirty="0" err="1"/>
              <a:t>pid</a:t>
            </a:r>
            <a:r>
              <a:rPr kumimoji="1" lang="en-US" altLang="zh-CN" dirty="0"/>
              <a:t>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，会把之前的代码和之后的代码创建了一个新文件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3CE1DA9-FD64-3D4D-AE23-5A0B2BDE7ECA}"/>
              </a:ext>
            </a:extLst>
          </p:cNvPr>
          <p:cNvCxnSpPr>
            <a:cxnSpLocks/>
          </p:cNvCxnSpPr>
          <p:nvPr/>
        </p:nvCxnSpPr>
        <p:spPr>
          <a:xfrm flipH="1">
            <a:off x="1663430" y="3862043"/>
            <a:ext cx="4513634" cy="2334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29275EF-E881-D749-B523-A5F726EF205E}"/>
              </a:ext>
            </a:extLst>
          </p:cNvPr>
          <p:cNvCxnSpPr>
            <a:cxnSpLocks/>
          </p:cNvCxnSpPr>
          <p:nvPr/>
        </p:nvCxnSpPr>
        <p:spPr>
          <a:xfrm flipH="1">
            <a:off x="4640094" y="4075889"/>
            <a:ext cx="1614791" cy="177043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8FA-329E-BE4F-8535-2AC46446A7E8}"/>
              </a:ext>
            </a:extLst>
          </p:cNvPr>
          <p:cNvSpPr txBox="1"/>
          <p:nvPr/>
        </p:nvSpPr>
        <p:spPr>
          <a:xfrm>
            <a:off x="6545787" y="37261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父进程会执行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2B961-3B04-2E4B-8BD7-7EA8F5DF0B32}"/>
              </a:ext>
            </a:extLst>
          </p:cNvPr>
          <p:cNvSpPr txBox="1"/>
          <p:nvPr/>
        </p:nvSpPr>
        <p:spPr>
          <a:xfrm>
            <a:off x="1663430" y="6140469"/>
            <a:ext cx="209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Parent Proc: [9, 23] </a:t>
            </a:r>
          </a:p>
          <a:p>
            <a:r>
              <a:rPr lang="zh-CN" altLang="en-US" dirty="0"/>
              <a:t>Child Proc: [13, 27]</a:t>
            </a:r>
          </a:p>
        </p:txBody>
      </p:sp>
    </p:spTree>
    <p:extLst>
      <p:ext uri="{BB962C8B-B14F-4D97-AF65-F5344CB8AC3E}">
        <p14:creationId xmlns:p14="http://schemas.microsoft.com/office/powerpoint/2010/main" val="1933371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-1" y="0"/>
            <a:ext cx="41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wait(int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*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B5DA7-DF9F-944C-8CBC-C2CBBD1389EE}"/>
              </a:ext>
            </a:extLst>
          </p:cNvPr>
          <p:cNvSpPr txBox="1"/>
          <p:nvPr/>
        </p:nvSpPr>
        <p:spPr>
          <a:xfrm>
            <a:off x="921694" y="831874"/>
            <a:ext cx="8280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WIFEXITED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//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子进程是否正常终止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WEXITSTATUS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 子进程的返回值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1DA5D1-2057-3643-9A7A-7B3DB1082D2E}"/>
              </a:ext>
            </a:extLst>
          </p:cNvPr>
          <p:cNvSpPr txBox="1"/>
          <p:nvPr/>
        </p:nvSpPr>
        <p:spPr>
          <a:xfrm>
            <a:off x="1274323" y="2908570"/>
            <a:ext cx="831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调用</a:t>
            </a:r>
            <a:r>
              <a:rPr kumimoji="1" lang="en-US" altLang="zh-CN" dirty="0"/>
              <a:t> wait </a:t>
            </a:r>
            <a:r>
              <a:rPr kumimoji="1" lang="zh-CN" altLang="en-US" dirty="0"/>
              <a:t>函数，如果没有已终止的子进程，那么程序将阻塞，直到有子进程终止</a:t>
            </a:r>
          </a:p>
        </p:txBody>
      </p:sp>
    </p:spTree>
    <p:extLst>
      <p:ext uri="{BB962C8B-B14F-4D97-AF65-F5344CB8AC3E}">
        <p14:creationId xmlns:p14="http://schemas.microsoft.com/office/powerpoint/2010/main" val="331213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87EB07-54EE-2642-A26E-A8949761B12E}"/>
              </a:ext>
            </a:extLst>
          </p:cNvPr>
          <p:cNvSpPr txBox="1"/>
          <p:nvPr/>
        </p:nvSpPr>
        <p:spPr>
          <a:xfrm>
            <a:off x="-2" y="0"/>
            <a:ext cx="1023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销毁僵尸进程：</a:t>
            </a:r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waitpid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126AE-E6FB-8C47-85E7-C274207DA982}"/>
              </a:ext>
            </a:extLst>
          </p:cNvPr>
          <p:cNvSpPr txBox="1"/>
          <p:nvPr/>
        </p:nvSpPr>
        <p:spPr>
          <a:xfrm>
            <a:off x="793209" y="1636958"/>
            <a:ext cx="10605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waitpid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pid_t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statloc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options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pid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：等待终止的目标子进程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 ID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，若传递 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-1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，则与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 wait 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相同，可等到任意子进程终止</a:t>
            </a:r>
            <a:endParaRPr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statloc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：接收值</a:t>
            </a:r>
            <a:endParaRPr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options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：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WNOHANG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即使没有子进程也不会进入阻塞，返回 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0 </a:t>
            </a:r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并退出函数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84770-9522-E54C-80B4-3753E123BAE0}"/>
              </a:ext>
            </a:extLst>
          </p:cNvPr>
          <p:cNvSpPr txBox="1"/>
          <p:nvPr/>
        </p:nvSpPr>
        <p:spPr>
          <a:xfrm>
            <a:off x="826851" y="690664"/>
            <a:ext cx="491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wait </a:t>
            </a:r>
            <a:r>
              <a:rPr kumimoji="1" lang="zh-CN" altLang="en-US" dirty="0"/>
              <a:t>可能会产生阻塞，而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waitpid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可以防止阻塞</a:t>
            </a:r>
          </a:p>
        </p:txBody>
      </p:sp>
    </p:spTree>
    <p:extLst>
      <p:ext uri="{BB962C8B-B14F-4D97-AF65-F5344CB8AC3E}">
        <p14:creationId xmlns:p14="http://schemas.microsoft.com/office/powerpoint/2010/main" val="3454948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72138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17941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62286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81831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18742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4709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BAECB8-91DD-9541-BFD3-75FFFF4C5116}"/>
              </a:ext>
            </a:extLst>
          </p:cNvPr>
          <p:cNvSpPr txBox="1"/>
          <p:nvPr/>
        </p:nvSpPr>
        <p:spPr>
          <a:xfrm>
            <a:off x="0" y="0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地址族分类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0D2273-6A28-4740-AF02-5CC65E7A9F46}"/>
              </a:ext>
            </a:extLst>
          </p:cNvPr>
          <p:cNvSpPr txBox="1"/>
          <p:nvPr/>
        </p:nvSpPr>
        <p:spPr>
          <a:xfrm>
            <a:off x="1108953" y="710119"/>
            <a:ext cx="598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字节，分为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ABCDE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类别，网络号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主机号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088296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5998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043653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43601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9925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99528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68733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70777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297925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75705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4266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B0F4-1A3D-4247-B749-1BCFB2AF548D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端口号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94EC0-53C7-BF46-93D2-DC63F5B9865C}"/>
              </a:ext>
            </a:extLst>
          </p:cNvPr>
          <p:cNvSpPr txBox="1"/>
          <p:nvPr/>
        </p:nvSpPr>
        <p:spPr>
          <a:xfrm>
            <a:off x="729573" y="807077"/>
            <a:ext cx="9581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同一操作系统内部为了区分不同套接字而设置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位构成，范围为：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0~65535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0~1023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为周知端口号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lvl="1"/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不会共用端口号，可以重复，即如果某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端口号，其它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套接字不可以使用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端口号，但是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套接字可以使用</a:t>
            </a:r>
          </a:p>
        </p:txBody>
      </p:sp>
    </p:spTree>
    <p:extLst>
      <p:ext uri="{BB962C8B-B14F-4D97-AF65-F5344CB8AC3E}">
        <p14:creationId xmlns:p14="http://schemas.microsoft.com/office/powerpoint/2010/main" val="3055738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3549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52221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882807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7909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08299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83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1413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30898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3829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201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FF722E-CA9D-AA47-A0FB-B9A0D4F79428}"/>
              </a:ext>
            </a:extLst>
          </p:cNvPr>
          <p:cNvSpPr txBox="1"/>
          <p:nvPr/>
        </p:nvSpPr>
        <p:spPr>
          <a:xfrm>
            <a:off x="350194" y="478888"/>
            <a:ext cx="1002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为了找到某主机上的某进程，需要用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地址和端口标识，可以用结构体存储这两个变量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1E78D1-85BA-1245-B34A-0C597D52DAB2}"/>
              </a:ext>
            </a:extLst>
          </p:cNvPr>
          <p:cNvSpPr txBox="1"/>
          <p:nvPr/>
        </p:nvSpPr>
        <p:spPr>
          <a:xfrm>
            <a:off x="1293777" y="807077"/>
            <a:ext cx="104572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地址族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uint16_t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TCP/UDP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端口号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sin_zero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为了与 </a:t>
            </a:r>
            <a:r>
              <a:rPr lang="en-US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sockaddr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结构体保持一致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50000"/>
              </a:lnSpc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IPv4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C0743-570C-7041-94AD-09C295B0220E}"/>
              </a:ext>
            </a:extLst>
          </p:cNvPr>
          <p:cNvSpPr txBox="1"/>
          <p:nvPr/>
        </p:nvSpPr>
        <p:spPr>
          <a:xfrm>
            <a:off x="0" y="0"/>
            <a:ext cx="205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sockaddr_in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D74F1-B831-2747-8277-87770911D73C}"/>
              </a:ext>
            </a:extLst>
          </p:cNvPr>
          <p:cNvSpPr txBox="1"/>
          <p:nvPr/>
        </p:nvSpPr>
        <p:spPr>
          <a:xfrm>
            <a:off x="350194" y="4996149"/>
            <a:ext cx="871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可以看到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函数的第二个参数类型为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结构体指针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36EA8-8D24-2847-8A2B-D54D5F55E3A7}"/>
              </a:ext>
            </a:extLst>
          </p:cNvPr>
          <p:cNvSpPr txBox="1"/>
          <p:nvPr/>
        </p:nvSpPr>
        <p:spPr>
          <a:xfrm>
            <a:off x="1293777" y="5324298"/>
            <a:ext cx="54864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sa_data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31AA49-D59C-E84A-A3F3-DE0D57FC8877}"/>
              </a:ext>
            </a:extLst>
          </p:cNvPr>
          <p:cNvSpPr txBox="1"/>
          <p:nvPr/>
        </p:nvSpPr>
        <p:spPr>
          <a:xfrm>
            <a:off x="6522394" y="59984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这样就使得满足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个字节要求</a:t>
            </a:r>
          </a:p>
        </p:txBody>
      </p:sp>
    </p:spTree>
    <p:extLst>
      <p:ext uri="{BB962C8B-B14F-4D97-AF65-F5344CB8AC3E}">
        <p14:creationId xmlns:p14="http://schemas.microsoft.com/office/powerpoint/2010/main" val="199913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0146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106211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986213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561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680506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44940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23387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0270721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85802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0412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7CC2F-F2DE-2645-BEF7-1EE34EF3B217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536FA-CFE9-BD4B-9A32-B4678306684D}"/>
              </a:ext>
            </a:extLst>
          </p:cNvPr>
          <p:cNvSpPr txBox="1"/>
          <p:nvPr/>
        </p:nvSpPr>
        <p:spPr>
          <a:xfrm>
            <a:off x="1400783" y="894945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大端序：从左向右存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小端序：从右向左存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8F589-1E0C-AF4E-95E0-8FF457BE3955}"/>
              </a:ext>
            </a:extLst>
          </p:cNvPr>
          <p:cNvSpPr txBox="1"/>
          <p:nvPr/>
        </p:nvSpPr>
        <p:spPr>
          <a:xfrm>
            <a:off x="1400783" y="234436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统一的网络字节序为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AD77BF-5A9A-754E-9B07-64EFB21B1C4C}"/>
              </a:ext>
            </a:extLst>
          </p:cNvPr>
          <p:cNvSpPr txBox="1"/>
          <p:nvPr/>
        </p:nvSpPr>
        <p:spPr>
          <a:xfrm>
            <a:off x="1400783" y="1710313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数据传出是先传左边的字节，再传右边的</a:t>
            </a:r>
          </a:p>
        </p:txBody>
      </p:sp>
    </p:spTree>
    <p:extLst>
      <p:ext uri="{BB962C8B-B14F-4D97-AF65-F5344CB8AC3E}">
        <p14:creationId xmlns:p14="http://schemas.microsoft.com/office/powerpoint/2010/main" val="1295612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73085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</TotalTime>
  <Words>3300</Words>
  <Application>Microsoft Macintosh PowerPoint</Application>
  <PresentationFormat>宽屏</PresentationFormat>
  <Paragraphs>473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KaiTi</vt:lpstr>
      <vt:lpstr>Arial</vt:lpstr>
      <vt:lpstr>Calibri</vt:lpstr>
      <vt:lpstr>Calibri Light</vt:lpstr>
      <vt:lpstr>Menlo</vt:lpstr>
      <vt:lpstr>Optima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173</cp:revision>
  <dcterms:created xsi:type="dcterms:W3CDTF">2013-07-15T20:26:40Z</dcterms:created>
  <dcterms:modified xsi:type="dcterms:W3CDTF">2023-08-16T09:04:42Z</dcterms:modified>
</cp:coreProperties>
</file>